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K Grotesk Bold" panose="020B0604020202020204" charset="0"/>
      <p:regular r:id="rId28"/>
    </p:embeddedFont>
    <p:embeddedFont>
      <p:font typeface="HK Grotesk Light" panose="020B0604020202020204" charset="0"/>
      <p:regular r:id="rId29"/>
    </p:embeddedFont>
    <p:embeddedFont>
      <p:font typeface="HK Grotesk Light Bold" panose="020B0604020202020204" charset="0"/>
      <p:regular r:id="rId30"/>
    </p:embeddedFont>
    <p:embeddedFont>
      <p:font typeface="Times Neue Roman Bold" panose="020B0604020202020204" charset="-9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5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svg"/><Relationship Id="rId7" Type="http://schemas.openxmlformats.org/officeDocument/2006/relationships/image" Target="../media/image4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14912">
            <a:off x="-1538865" y="1810822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0986" y="319988"/>
            <a:ext cx="13758238" cy="3325335"/>
            <a:chOff x="0" y="0"/>
            <a:chExt cx="18344317" cy="4433780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300"/>
              <a:ext cx="18344317" cy="2522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29"/>
                </a:lnSpc>
              </a:pPr>
              <a:r>
                <a:rPr lang="en-US" sz="12999" spc="-389" dirty="0" err="1">
                  <a:solidFill>
                    <a:srgbClr val="FFFFFF"/>
                  </a:solidFill>
                  <a:latin typeface="Times Neue Roman Bold" panose="020B0604020202020204" charset="-93"/>
                </a:rPr>
                <a:t>Thực</a:t>
              </a:r>
              <a:r>
                <a:rPr lang="en-US" sz="12999" spc="-389" dirty="0">
                  <a:solidFill>
                    <a:srgbClr val="FFFFFF"/>
                  </a:solidFill>
                  <a:latin typeface="Times Neue Roman Bold" panose="020B0604020202020204" charset="-93"/>
                </a:rPr>
                <a:t> </a:t>
              </a:r>
              <a:r>
                <a:rPr lang="en-US" sz="12999" spc="-389" dirty="0" err="1">
                  <a:solidFill>
                    <a:srgbClr val="FFFFFF"/>
                  </a:solidFill>
                  <a:latin typeface="Times Neue Roman Bold" panose="020B0604020202020204" charset="-93"/>
                </a:rPr>
                <a:t>hành</a:t>
              </a:r>
              <a:r>
                <a:rPr lang="en-US" sz="12999" spc="-389" dirty="0">
                  <a:solidFill>
                    <a:srgbClr val="FFFFFF"/>
                  </a:solidFill>
                  <a:latin typeface="Times Neue Roman Bold" panose="020B0604020202020204" charset="-93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0262"/>
              <a:ext cx="10288642" cy="122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2"/>
                </a:lnSpc>
              </a:pPr>
              <a:r>
                <a:rPr lang="en-US" sz="3200" dirty="0">
                  <a:solidFill>
                    <a:srgbClr val="57FFDC"/>
                  </a:solidFill>
                  <a:latin typeface="Times Neue Roman Bold" panose="020B0604020202020204" charset="-93"/>
                </a:rPr>
                <a:t>NHẬN DẠNG NGUYÊN ÂM KHÔNG PHỤ THUỘC VÀO NGƯỜI NÓI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30652" y="7061766"/>
            <a:ext cx="1928648" cy="2078970"/>
            <a:chOff x="0" y="0"/>
            <a:chExt cx="2571531" cy="2771960"/>
          </a:xfrm>
        </p:grpSpPr>
        <p:sp>
          <p:nvSpPr>
            <p:cNvPr id="7" name="AutoShape 7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257153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Times Neue Roman Bold" panose="020B0604020202020204" charset="-93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39238" y="4295775"/>
            <a:ext cx="9525" cy="127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endParaRPr>
              <a:latin typeface="Times Neue Roman Bold" panose="020B0604020202020204" charset="-9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99700" y="8578850"/>
            <a:ext cx="2435699" cy="682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57FFDC"/>
                </a:solidFill>
                <a:latin typeface="Times Neue Roman Bold" panose="020B0604020202020204" charset="-93"/>
              </a:rPr>
              <a:t>Nhóm</a:t>
            </a:r>
            <a:r>
              <a:rPr lang="en-US" sz="3999" dirty="0">
                <a:solidFill>
                  <a:srgbClr val="57FFDC"/>
                </a:solidFill>
                <a:latin typeface="Times Neue Roman Bold" panose="020B0604020202020204" charset="-93"/>
              </a:rPr>
              <a:t>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994" y="3179586"/>
            <a:ext cx="15544012" cy="16709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1994" y="5317878"/>
            <a:ext cx="15544012" cy="16709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1994" y="7567889"/>
            <a:ext cx="15544012" cy="169041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51270" y="789118"/>
            <a:ext cx="9985459" cy="2209800"/>
            <a:chOff x="0" y="0"/>
            <a:chExt cx="13313946" cy="2946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313946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39">
                  <a:solidFill>
                    <a:srgbClr val="FFFFFF"/>
                  </a:solidFill>
                  <a:latin typeface="HK Grotesk Bold"/>
                </a:rPr>
                <a:t>VECTOR ĐẶC TRƯNG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700"/>
              <a:ext cx="1259591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57FFDC"/>
                  </a:solidFill>
                  <a:latin typeface="HK Grotesk Bold Bold"/>
                </a:rPr>
                <a:t>NGUYÊN ÂM 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57236" y="3256640"/>
            <a:ext cx="15173528" cy="16501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7236" y="5280776"/>
            <a:ext cx="15173528" cy="16690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7236" y="7371149"/>
            <a:ext cx="15173528" cy="16501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51270" y="789118"/>
            <a:ext cx="9985459" cy="2209800"/>
            <a:chOff x="0" y="0"/>
            <a:chExt cx="13313946" cy="2946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313946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39">
                  <a:solidFill>
                    <a:srgbClr val="FFFFFF"/>
                  </a:solidFill>
                  <a:latin typeface="HK Grotesk Bold"/>
                </a:rPr>
                <a:t>VECTOR ĐẶC TRƯNG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700"/>
              <a:ext cx="1259591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57FFDC"/>
                  </a:solidFill>
                  <a:latin typeface="HK Grotesk Bold Bold"/>
                </a:rPr>
                <a:t>NGUYÊN ÂM 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8530" y="5440816"/>
            <a:ext cx="15371253" cy="16716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8530" y="3286587"/>
            <a:ext cx="15371253" cy="16716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8530" y="7586676"/>
            <a:ext cx="15371253" cy="167162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51270" y="789118"/>
            <a:ext cx="9985459" cy="2209800"/>
            <a:chOff x="0" y="0"/>
            <a:chExt cx="13313946" cy="2946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313946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39">
                  <a:solidFill>
                    <a:srgbClr val="FFFFFF"/>
                  </a:solidFill>
                  <a:latin typeface="HK Grotesk Bold"/>
                </a:rPr>
                <a:t>VECTOR ĐẶC TRƯNG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700"/>
              <a:ext cx="1259591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57FFDC"/>
                  </a:solidFill>
                  <a:latin typeface="HK Grotesk Bold Bold"/>
                </a:rPr>
                <a:t>NGUYÊN ÂM 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1605" y="3258064"/>
            <a:ext cx="15384790" cy="17115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1605" y="5260769"/>
            <a:ext cx="15384790" cy="17307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51605" y="7352939"/>
            <a:ext cx="15384790" cy="17115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51270" y="789118"/>
            <a:ext cx="9985459" cy="2209800"/>
            <a:chOff x="0" y="0"/>
            <a:chExt cx="13313946" cy="2946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313946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39">
                  <a:solidFill>
                    <a:srgbClr val="FFFFFF"/>
                  </a:solidFill>
                  <a:latin typeface="HK Grotesk Bold"/>
                </a:rPr>
                <a:t>VECTOR ĐẶC TRƯNG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700"/>
              <a:ext cx="1259591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57FFDC"/>
                  </a:solidFill>
                  <a:latin typeface="HK Grotesk Bold Bold"/>
                </a:rPr>
                <a:t>NGUYÊN ÂM U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436445">
            <a:off x="3821047" y="208766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541713" y="1028700"/>
            <a:ext cx="8100629" cy="7333706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t="-33161" b="-181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73472"/>
            <a:ext cx="5910916" cy="3677414"/>
            <a:chOff x="0" y="0"/>
            <a:chExt cx="7881221" cy="490321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7881221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Project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87305"/>
              <a:ext cx="7881221" cy="2615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10" name="AutoShape 10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6953">
            <a:off x="-2607084" y="-1808172"/>
            <a:ext cx="19036434" cy="643788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787133"/>
            <a:ext cx="9697529" cy="8471167"/>
            <a:chOff x="0" y="0"/>
            <a:chExt cx="5975350" cy="5219700"/>
          </a:xfrm>
        </p:grpSpPr>
        <p:sp>
          <p:nvSpPr>
            <p:cNvPr id="4" name="Freeform 4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49688" t="-4110" r="-2798" b="-122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6953">
            <a:off x="2345916" y="9738000"/>
            <a:ext cx="19036434" cy="643788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08598" y="4138720"/>
            <a:ext cx="4450702" cy="197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Presentations are communication tools that can be used as lectures, reports, and more.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8893593" cy="8051596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43" r="-17943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355953">
            <a:off x="6010639" y="4818165"/>
            <a:ext cx="14698520" cy="47313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520025" y="1466086"/>
            <a:ext cx="5910916" cy="3677414"/>
            <a:chOff x="0" y="0"/>
            <a:chExt cx="7881221" cy="490321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7881221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Project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87305"/>
              <a:ext cx="7881221" cy="2615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10" name="AutoShape 10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6819900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Project 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01141"/>
            <a:ext cx="6162491" cy="5557159"/>
            <a:chOff x="0" y="0"/>
            <a:chExt cx="8216655" cy="74095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4424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8657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81182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15414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07939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12" name="AutoShape 12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61512" flipV="1">
            <a:off x="8601563" y="92778"/>
            <a:ext cx="14662108" cy="4465495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04999" y="1028700"/>
            <a:ext cx="8111740" cy="7085920"/>
            <a:chOff x="0" y="0"/>
            <a:chExt cx="5975350" cy="5219700"/>
          </a:xfrm>
        </p:grpSpPr>
        <p:sp>
          <p:nvSpPr>
            <p:cNvPr id="16" name="Freeform 16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5532" r="-15532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2926" flipH="1">
            <a:off x="1754751" y="-1215465"/>
            <a:ext cx="21853999" cy="739075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102057" y="-1258385"/>
            <a:ext cx="16230600" cy="7015540"/>
            <a:chOff x="0" y="0"/>
            <a:chExt cx="12407900" cy="5363210"/>
          </a:xfrm>
        </p:grpSpPr>
        <p:sp>
          <p:nvSpPr>
            <p:cNvPr id="4" name="Freeform 4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4"/>
              <a:stretch>
                <a:fillRect t="-25900" b="-2825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6566616"/>
            <a:ext cx="10012402" cy="2691684"/>
            <a:chOff x="0" y="0"/>
            <a:chExt cx="13349870" cy="3588912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3349870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Project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87305"/>
              <a:ext cx="13349870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FFFFFF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10" name="AutoShape 10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7448">
            <a:off x="-4743816" y="-4170808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884593"/>
            <a:ext cx="4905586" cy="1117302"/>
            <a:chOff x="0" y="0"/>
            <a:chExt cx="6540782" cy="148973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540782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r>
                <a:rPr lang="en-US" sz="3700">
                  <a:solidFill>
                    <a:srgbClr val="57FFDC"/>
                  </a:solidFill>
                  <a:latin typeface="HK Grotesk Light Bold"/>
                </a:rPr>
                <a:t>PROJECT 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45283"/>
              <a:ext cx="5583054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Creative Portfolio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372607" y="-572645"/>
            <a:ext cx="7056295" cy="6388243"/>
            <a:chOff x="0" y="0"/>
            <a:chExt cx="5580380" cy="5052060"/>
          </a:xfrm>
        </p:grpSpPr>
        <p:sp>
          <p:nvSpPr>
            <p:cNvPr id="10" name="Freeform 1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38021" r="-19088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71258" y="3984456"/>
            <a:ext cx="6323030" cy="7033272"/>
            <a:chOff x="687070" y="247650"/>
            <a:chExt cx="11148060" cy="12400280"/>
          </a:xfrm>
        </p:grpSpPr>
        <p:sp>
          <p:nvSpPr>
            <p:cNvPr id="12" name="Freeform 12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7777" t="-1260" r="-77452" b="-422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2343" y="7183858"/>
            <a:ext cx="616957" cy="2078970"/>
            <a:chOff x="0" y="0"/>
            <a:chExt cx="822610" cy="2771960"/>
          </a:xfrm>
        </p:grpSpPr>
        <p:sp>
          <p:nvSpPr>
            <p:cNvPr id="3" name="AutoShape 3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Times Neue Roman Bold" panose="020B0604020202020204" charset="-93"/>
                </a:rPr>
                <a:t>05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04377" y="490048"/>
            <a:ext cx="6788617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39">
                <a:solidFill>
                  <a:srgbClr val="FFFFFF"/>
                </a:solidFill>
                <a:latin typeface="Times Neue Roman Bold" panose="020B0604020202020204" charset="-93"/>
              </a:rPr>
              <a:t>THÀNH VIÊN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0529" y="2653511"/>
            <a:ext cx="38575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57FFDC"/>
                </a:solidFill>
                <a:latin typeface="Times Neue Roman Bold" panose="020B0604020202020204" charset="-93"/>
              </a:rPr>
              <a:t>Nguyễn Tri 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529" y="8295930"/>
            <a:ext cx="38575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57FFDC"/>
                </a:solidFill>
                <a:latin typeface="Times Neue Roman Bold" panose="020B0604020202020204" charset="-93"/>
              </a:rPr>
              <a:t>Phạm Sỹ Hoàng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529" y="4551363"/>
            <a:ext cx="38575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57FFDC"/>
                </a:solidFill>
                <a:latin typeface="Times Neue Roman Bold" panose="020B0604020202020204" charset="-93"/>
              </a:rPr>
              <a:t>Bùi Ngọc Thịnh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529" y="6454417"/>
            <a:ext cx="38575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57FFDC"/>
                </a:solidFill>
                <a:latin typeface="Times Neue Roman Bold" panose="020B0604020202020204" charset="-93"/>
              </a:rPr>
              <a:t>Nguyễn Đức Nghĩa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88417" y="2140748"/>
            <a:ext cx="11858724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1 :Phân đoạn tín hiệu thành nguyên âm và khoảng lặng .</a:t>
            </a:r>
          </a:p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2a : Đánh dấu vùng có đặc trưng phổ ổn định đặc trưng cho nguyên âm .</a:t>
            </a:r>
          </a:p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2b: Trích xuất vecto MFCC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7679" y="8282421"/>
            <a:ext cx="9453397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Thống kê dữ liệu và viết báo cáo .</a:t>
            </a:r>
          </a:p>
          <a:p>
            <a:pPr algn="just">
              <a:lnSpc>
                <a:spcPts val="3924"/>
              </a:lnSpc>
            </a:pPr>
            <a:endParaRPr lang="en-US" sz="2499">
              <a:solidFill>
                <a:srgbClr val="FFFFFF"/>
              </a:solidFill>
              <a:latin typeface="Times Neue Roman Bold" panose="020B0604020202020204" charset="-93"/>
            </a:endParaRPr>
          </a:p>
        </p:txBody>
      </p:sp>
      <p:sp>
        <p:nvSpPr>
          <p:cNvPr id="12" name="AutoShape 12"/>
          <p:cNvSpPr/>
          <p:nvPr/>
        </p:nvSpPr>
        <p:spPr>
          <a:xfrm rot="-5400000">
            <a:off x="1856076" y="5685765"/>
            <a:ext cx="7072913" cy="0"/>
          </a:xfrm>
          <a:prstGeom prst="line">
            <a:avLst/>
          </a:prstGeom>
          <a:ln w="57150" cap="rnd">
            <a:solidFill>
              <a:srgbClr val="57FFD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5888417" y="4286250"/>
            <a:ext cx="10462775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2c : Tính vecto đặc trưng cho 1 nguyên âm của 1 người nói .</a:t>
            </a:r>
          </a:p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2d : Tính vecto đặc trưng cho 1 nguyên âm của nhiều người nói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88417" y="6215483"/>
            <a:ext cx="10462775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3 : Tính khoảng cách Euclid và đưa ra quyết định .</a:t>
            </a:r>
          </a:p>
          <a:p>
            <a:pPr algn="just">
              <a:lnSpc>
                <a:spcPts val="3924"/>
              </a:lnSpc>
            </a:pPr>
            <a:r>
              <a:rPr lang="en-US" sz="2499">
                <a:solidFill>
                  <a:srgbClr val="FFFFFF"/>
                </a:solidFill>
                <a:latin typeface="Times Neue Roman Bold" panose="020B0604020202020204" charset="-93"/>
              </a:rPr>
              <a:t>Mục nâng cao : Phương pháp phân cụm K-means 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236148" y="2735252"/>
            <a:ext cx="369918" cy="369918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207573" y="463310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207573" y="6536158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207573" y="8377671"/>
            <a:ext cx="369918" cy="369918"/>
            <a:chOff x="6705600" y="1371600"/>
            <a:chExt cx="10972800" cy="10972800"/>
          </a:xfrm>
        </p:grpSpPr>
        <p:sp>
          <p:nvSpPr>
            <p:cNvPr id="22" name="Freeform 2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7448">
            <a:off x="-1098363" y="1795822"/>
            <a:ext cx="20799788" cy="669535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18952" y="3016668"/>
            <a:ext cx="14440148" cy="6241632"/>
            <a:chOff x="0" y="0"/>
            <a:chExt cx="12407900" cy="5363210"/>
          </a:xfrm>
        </p:grpSpPr>
        <p:sp>
          <p:nvSpPr>
            <p:cNvPr id="4" name="Freeform 4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028700" y="963863"/>
            <a:ext cx="5910916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Demo reel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8184" y="990600"/>
            <a:ext cx="5910916" cy="98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Presentations are communication tools that can be used as lectures.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349316" cy="3032149"/>
            <a:chOff x="0" y="0"/>
            <a:chExt cx="11132421" cy="404286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1132421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Recommendations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84105"/>
              <a:ext cx="9268240" cy="1958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228806" flipV="1">
            <a:off x="937623" y="2679825"/>
            <a:ext cx="21356206" cy="68744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4960" y="4236214"/>
            <a:ext cx="6210300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Let's work together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468409" y="1352091"/>
            <a:ext cx="4790891" cy="1124158"/>
            <a:chOff x="0" y="0"/>
            <a:chExt cx="6387855" cy="14988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EMAIL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4424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hello@reallygreatsite.com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68409" y="3504978"/>
            <a:ext cx="4790891" cy="1124158"/>
            <a:chOff x="0" y="0"/>
            <a:chExt cx="6387855" cy="1498878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MOBILE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424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123-456-7890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468409" y="5411432"/>
            <a:ext cx="4790891" cy="1617023"/>
            <a:chOff x="0" y="0"/>
            <a:chExt cx="6387855" cy="21560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MAILING ADDRESS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4424"/>
              <a:ext cx="63878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123 Anywhere St.,</a:t>
              </a:r>
            </a:p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Any City, ST 12345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00484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15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601200" y="1028700"/>
            <a:ext cx="1770940" cy="1770940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601200" y="3189161"/>
            <a:ext cx="1770940" cy="1770940"/>
            <a:chOff x="6705600" y="1371600"/>
            <a:chExt cx="10972800" cy="10972800"/>
          </a:xfrm>
        </p:grpSpPr>
        <p:sp>
          <p:nvSpPr>
            <p:cNvPr id="21" name="Freeform 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601200" y="5334473"/>
            <a:ext cx="1770940" cy="1770940"/>
            <a:chOff x="6705600" y="1371600"/>
            <a:chExt cx="10972800" cy="10972800"/>
          </a:xfrm>
        </p:grpSpPr>
        <p:sp>
          <p:nvSpPr>
            <p:cNvPr id="23" name="Freeform 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41189" y="3329150"/>
            <a:ext cx="1490962" cy="149096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41189" y="1168689"/>
            <a:ext cx="1490962" cy="149096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41189" y="5474463"/>
            <a:ext cx="1490962" cy="14909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892570"/>
            <a:ext cx="616957" cy="2074442"/>
            <a:chOff x="0" y="0"/>
            <a:chExt cx="822610" cy="276592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93948" y="3809146"/>
            <a:ext cx="13929626" cy="54491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992378" y="-3723961"/>
            <a:ext cx="21356206" cy="68744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98448" y="990600"/>
            <a:ext cx="10520627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spc="-179">
                <a:solidFill>
                  <a:srgbClr val="FFFFFF"/>
                </a:solidFill>
                <a:latin typeface="HK Grotesk Bold Bold"/>
              </a:rPr>
              <a:t>THUẬT TOÁN PHÂN ĐOẠN TIẾNG NÓI VÀ KHOẢNG LẶNG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1095375"/>
            <a:ext cx="8115300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Education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68409" y="7553945"/>
            <a:ext cx="4790891" cy="1617023"/>
            <a:chOff x="0" y="0"/>
            <a:chExt cx="6387855" cy="21560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HIGHER EDUCATION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4424"/>
              <a:ext cx="63878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6819900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Project 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01141"/>
            <a:ext cx="6162491" cy="5557159"/>
            <a:chOff x="0" y="0"/>
            <a:chExt cx="8216655" cy="74095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4424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8657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81182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15414"/>
              <a:ext cx="82166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DETAILS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07939"/>
              <a:ext cx="82166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12" name="AutoShape 12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61512" flipV="1">
            <a:off x="8601563" y="92778"/>
            <a:ext cx="14662108" cy="4465495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04999" y="1028700"/>
            <a:ext cx="8111740" cy="7085920"/>
            <a:chOff x="0" y="0"/>
            <a:chExt cx="5975350" cy="5219700"/>
          </a:xfrm>
        </p:grpSpPr>
        <p:sp>
          <p:nvSpPr>
            <p:cNvPr id="16" name="Freeform 16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5532" r="-1553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92178">
            <a:off x="-3184334" y="-1644671"/>
            <a:ext cx="11135343" cy="339138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138756" y="1028700"/>
            <a:ext cx="52381" cy="8229600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5" name="TextBox 5"/>
          <p:cNvSpPr txBox="1"/>
          <p:nvPr/>
        </p:nvSpPr>
        <p:spPr>
          <a:xfrm>
            <a:off x="984960" y="4230200"/>
            <a:ext cx="5910916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Work experience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1042832"/>
            <a:ext cx="8115300" cy="1095894"/>
            <a:chOff x="0" y="0"/>
            <a:chExt cx="10820400" cy="14611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1082040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WORK EXPERIENCE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63949"/>
              <a:ext cx="10820400" cy="59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2819192"/>
            <a:ext cx="8115300" cy="1095894"/>
            <a:chOff x="0" y="0"/>
            <a:chExt cx="10820400" cy="14611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082040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WORK EXPERIENCE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63949"/>
              <a:ext cx="10820400" cy="59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4595553"/>
            <a:ext cx="8115300" cy="1095894"/>
            <a:chOff x="0" y="0"/>
            <a:chExt cx="10820400" cy="14611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1082040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WORK EXPERIENCE 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63949"/>
              <a:ext cx="10820400" cy="59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371913"/>
            <a:ext cx="8115300" cy="1095894"/>
            <a:chOff x="0" y="0"/>
            <a:chExt cx="10820400" cy="14611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1082040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WORK EXPERIENCE 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63949"/>
              <a:ext cx="10820400" cy="59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148274"/>
            <a:ext cx="8115300" cy="1095894"/>
            <a:chOff x="0" y="0"/>
            <a:chExt cx="10820400" cy="14611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1082040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WORK EXPERIENCE 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63949"/>
              <a:ext cx="10820400" cy="59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Presentations are tools that can be used as lectures.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4960" y="892134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9667" y="8900230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979987" y="1405820"/>
            <a:ext cx="369918" cy="369918"/>
            <a:chOff x="6705600" y="1371600"/>
            <a:chExt cx="10972800" cy="10972800"/>
          </a:xfrm>
        </p:grpSpPr>
        <p:sp>
          <p:nvSpPr>
            <p:cNvPr id="24" name="Freeform 2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7979987" y="3182180"/>
            <a:ext cx="369918" cy="369918"/>
            <a:chOff x="6705600" y="1371600"/>
            <a:chExt cx="10972800" cy="10972800"/>
          </a:xfrm>
        </p:grpSpPr>
        <p:sp>
          <p:nvSpPr>
            <p:cNvPr id="26" name="Freeform 2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7979987" y="4958541"/>
            <a:ext cx="369918" cy="369918"/>
            <a:chOff x="6705600" y="1371600"/>
            <a:chExt cx="10972800" cy="10972800"/>
          </a:xfrm>
        </p:grpSpPr>
        <p:sp>
          <p:nvSpPr>
            <p:cNvPr id="28" name="Freeform 2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979987" y="6734901"/>
            <a:ext cx="369918" cy="369918"/>
            <a:chOff x="6705600" y="1371600"/>
            <a:chExt cx="10972800" cy="10972800"/>
          </a:xfrm>
        </p:grpSpPr>
        <p:sp>
          <p:nvSpPr>
            <p:cNvPr id="30" name="Freeform 3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979987" y="8511262"/>
            <a:ext cx="369918" cy="369918"/>
            <a:chOff x="6705600" y="1371600"/>
            <a:chExt cx="10972800" cy="10972800"/>
          </a:xfrm>
        </p:grpSpPr>
        <p:sp>
          <p:nvSpPr>
            <p:cNvPr id="32" name="Freeform 3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57431">
            <a:off x="4245595" y="3598310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95375"/>
            <a:ext cx="6788617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Skills and abilities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7926" y="1648688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5354" y="1028700"/>
            <a:ext cx="1770940" cy="177094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457926" y="3801574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35354" y="3181587"/>
            <a:ext cx="1770940" cy="1770940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457926" y="5954461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3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5354" y="5334473"/>
            <a:ext cx="1770940" cy="1770940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457926" y="8107348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4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35354" y="7487360"/>
            <a:ext cx="1770940" cy="1770940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2411" y="1075757"/>
            <a:ext cx="1676826" cy="16768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574" y="7497580"/>
            <a:ext cx="1750499" cy="175049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82411" y="3228644"/>
            <a:ext cx="1676826" cy="167682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97663" y="5396782"/>
            <a:ext cx="1646322" cy="1646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57431">
            <a:off x="4245595" y="3598310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095375"/>
            <a:ext cx="6788617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Skills and abilities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98767" y="8921341"/>
            <a:ext cx="4133850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CREATIVE 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7926" y="1648688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5354" y="1028700"/>
            <a:ext cx="1770940" cy="177094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457926" y="3801574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35354" y="3181587"/>
            <a:ext cx="1770940" cy="1770940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457926" y="5954461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3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5354" y="5334473"/>
            <a:ext cx="1770940" cy="1770940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457926" y="8107348"/>
            <a:ext cx="3857572" cy="49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Characteristic 4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35354" y="7487360"/>
            <a:ext cx="1770940" cy="1770940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2411" y="1075757"/>
            <a:ext cx="1676826" cy="16768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574" y="7497580"/>
            <a:ext cx="1750499" cy="175049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82411" y="3228644"/>
            <a:ext cx="1676826" cy="167682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97663" y="5396782"/>
            <a:ext cx="1646322" cy="1646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4760" y="3281918"/>
            <a:ext cx="15878481" cy="17267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4760" y="5474651"/>
            <a:ext cx="15878481" cy="17069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4760" y="7491819"/>
            <a:ext cx="15878481" cy="17664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51270" y="789118"/>
            <a:ext cx="9985459" cy="2209800"/>
            <a:chOff x="0" y="0"/>
            <a:chExt cx="13313946" cy="2946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313946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39">
                  <a:solidFill>
                    <a:srgbClr val="FFFFFF"/>
                  </a:solidFill>
                  <a:latin typeface="HK Grotesk Bold"/>
                </a:rPr>
                <a:t>VECTOR ĐẶC TRƯNG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8700"/>
              <a:ext cx="1259591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57FFDC"/>
                  </a:solidFill>
                  <a:latin typeface="HK Grotesk Bold Bold"/>
                </a:rPr>
                <a:t>NGUYÊN ÂM 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523</Words>
  <Application>Microsoft Office PowerPoint</Application>
  <PresentationFormat>Custom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HK Grotesk Light Bold</vt:lpstr>
      <vt:lpstr>HK Grotesk Bold Bold</vt:lpstr>
      <vt:lpstr>Times Neue Roman Bold</vt:lpstr>
      <vt:lpstr>HK Grotesk Light</vt:lpstr>
      <vt:lpstr>HK Grotesk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Thực hành xử lý tín hiệu</dc:title>
  <cp:lastModifiedBy>Nguyễn Tri An</cp:lastModifiedBy>
  <cp:revision>3</cp:revision>
  <dcterms:created xsi:type="dcterms:W3CDTF">2006-08-16T00:00:00Z</dcterms:created>
  <dcterms:modified xsi:type="dcterms:W3CDTF">2022-01-20T08:11:57Z</dcterms:modified>
  <dc:identifier>DAE1rbOK5qk</dc:identifier>
</cp:coreProperties>
</file>